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6"/>
  </p:notesMasterIdLst>
  <p:sldIdLst>
    <p:sldId id="256" r:id="rId6"/>
    <p:sldId id="263" r:id="rId7"/>
    <p:sldId id="262" r:id="rId8"/>
    <p:sldId id="259" r:id="rId9"/>
    <p:sldId id="266" r:id="rId10"/>
    <p:sldId id="268" r:id="rId11"/>
    <p:sldId id="272" r:id="rId12"/>
    <p:sldId id="265" r:id="rId13"/>
    <p:sldId id="269" r:id="rId14"/>
    <p:sldId id="273" r:id="rId15"/>
    <p:sldId id="270" r:id="rId16"/>
    <p:sldId id="274" r:id="rId17"/>
    <p:sldId id="271" r:id="rId18"/>
    <p:sldId id="294" r:id="rId19"/>
    <p:sldId id="281" r:id="rId20"/>
    <p:sldId id="278" r:id="rId21"/>
    <p:sldId id="279" r:id="rId22"/>
    <p:sldId id="280" r:id="rId23"/>
    <p:sldId id="277"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CD55A-2593-413D-8219-B5CFF81EA0AB}" type="datetimeFigureOut">
              <a:rPr lang="en-US"/>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D7A30-69CC-4362-A17D-D96DD6B0BF8D}" type="slidenum">
              <a:rPr lang="en-US"/>
              <a:t>‹#›</a:t>
            </a:fld>
            <a:endParaRPr lang="en-US"/>
          </a:p>
        </p:txBody>
      </p:sp>
    </p:spTree>
    <p:extLst>
      <p:ext uri="{BB962C8B-B14F-4D97-AF65-F5344CB8AC3E}">
        <p14:creationId xmlns:p14="http://schemas.microsoft.com/office/powerpoint/2010/main" val="1824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Assistive technology </a:t>
            </a:r>
            <a:r>
              <a:rPr lang="en-US" u="sng"/>
              <a:t>device</a:t>
            </a:r>
            <a:r>
              <a:rPr lang="en-US"/>
              <a:t> (IDEA, 2004): any item, piece of equipment, or product system, whether acquired commercially off the shelf, modified, or customized, that is used to increase, maintain, or improve the functional capabilities of a child with a disability. The term does not include a medical device that is surgically implanted, or the replacement of such device.</a:t>
            </a:r>
          </a:p>
          <a:p>
            <a:endParaRPr lang="en-US">
              <a:cs typeface="Calibri"/>
            </a:endParaRPr>
          </a:p>
          <a:p>
            <a:r>
              <a:rPr lang="en-US">
                <a:cs typeface="Calibri"/>
              </a:rPr>
              <a:t>2)</a:t>
            </a:r>
            <a:r>
              <a:rPr lang="en-US"/>
              <a:t> Including but not limited to evaluation of need, purchasing, customizing, designing, repairing, maintaining, training, technical assistance (IDEA 2004)</a:t>
            </a:r>
          </a:p>
        </p:txBody>
      </p:sp>
      <p:sp>
        <p:nvSpPr>
          <p:cNvPr id="4" name="Slide Number Placeholder 3"/>
          <p:cNvSpPr>
            <a:spLocks noGrp="1"/>
          </p:cNvSpPr>
          <p:nvPr>
            <p:ph type="sldNum" sz="quarter" idx="5"/>
          </p:nvPr>
        </p:nvSpPr>
        <p:spPr/>
        <p:txBody>
          <a:bodyPr/>
          <a:lstStyle/>
          <a:p>
            <a:fld id="{BA5D7A30-69CC-4362-A17D-D96DD6B0BF8D}" type="slidenum">
              <a:rPr lang="en-US"/>
              <a:t>4</a:t>
            </a:fld>
            <a:endParaRPr lang="en-US"/>
          </a:p>
        </p:txBody>
      </p:sp>
    </p:spTree>
    <p:extLst>
      <p:ext uri="{BB962C8B-B14F-4D97-AF65-F5344CB8AC3E}">
        <p14:creationId xmlns:p14="http://schemas.microsoft.com/office/powerpoint/2010/main" val="28128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of device/service in PLOPS: </a:t>
            </a:r>
            <a:r>
              <a:rPr lang="en-US"/>
              <a:t>describe difficulties with communication, writing, reading, or accessibility for which AT devices/services may be required</a:t>
            </a:r>
          </a:p>
          <a:p>
            <a:endParaRPr lang="en-US"/>
          </a:p>
          <a:p>
            <a:r>
              <a:rPr lang="en-US"/>
              <a:t>Teams should be very cautious about listing specific devices in IEPs </a:t>
            </a:r>
            <a:r>
              <a:rPr lang="en-US" u="sng"/>
              <a:t>before</a:t>
            </a:r>
            <a:r>
              <a:rPr lang="en-US"/>
              <a:t> appropriate consideration as this </a:t>
            </a:r>
            <a:r>
              <a:rPr lang="en-US" u="sng"/>
              <a:t>obligates</a:t>
            </a:r>
            <a:r>
              <a:rPr lang="en-US"/>
              <a:t> IEP teams/LEA’s to provide such material and may hinder the AT decision making process</a:t>
            </a:r>
          </a:p>
          <a:p>
            <a:endParaRPr lang="en-US"/>
          </a:p>
          <a:p>
            <a:r>
              <a:rPr lang="en-US"/>
              <a:t>Present Levels that reflect the student’s capabilities, barriers to completing tasks, learning environments and needs related to AT are useful to the consideration process</a:t>
            </a:r>
            <a:endParaRPr lang="en-US">
              <a:cs typeface="Calibri"/>
            </a:endParaRPr>
          </a:p>
          <a:p>
            <a:endParaRPr lang="en-US"/>
          </a:p>
          <a:p>
            <a:r>
              <a:rPr lang="en-US"/>
              <a:t>Descriptions need to be adequate to understand the type of devices being used, including their particular necessary features, how the student utilizes them, and any support students require in the use of AT</a:t>
            </a:r>
            <a:endParaRPr lang="en-US">
              <a:cs typeface="Calibri" panose="020F0502020204030204"/>
            </a:endParaRPr>
          </a:p>
          <a:p>
            <a:endParaRPr lang="en-US"/>
          </a:p>
          <a:p>
            <a:r>
              <a:rPr lang="en-US"/>
              <a:t>If materials are needed from the AT team, a referral to the team is necessary prior to writing specific devices in the IEP</a:t>
            </a:r>
            <a:endParaRPr lang="en-US">
              <a:cs typeface="Calibri" panose="020F0502020204030204"/>
            </a:endParaRPr>
          </a:p>
          <a:p>
            <a:endParaRPr lang="en-US"/>
          </a:p>
          <a:p>
            <a:r>
              <a:rPr lang="en-US"/>
              <a:t>AT staff or someone knowledge in the area and commit resources must be included in the consideration process to enable them to appropriately guide AT decision making and justify providing/purchasing devices for assessment and long term use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A5D7A30-69CC-4362-A17D-D96DD6B0BF8D}" type="slidenum">
              <a:rPr lang="en-US"/>
              <a:t>6</a:t>
            </a:fld>
            <a:endParaRPr lang="en-US"/>
          </a:p>
        </p:txBody>
      </p:sp>
    </p:spTree>
    <p:extLst>
      <p:ext uri="{BB962C8B-B14F-4D97-AF65-F5344CB8AC3E}">
        <p14:creationId xmlns:p14="http://schemas.microsoft.com/office/powerpoint/2010/main" val="307598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000"/>
              </a:spcBef>
            </a:pPr>
            <a:r>
              <a:rPr lang="en-US"/>
              <a:t>AT is technology, no tech to high tech, used by a person with a disability for a functional purpose </a:t>
            </a:r>
          </a:p>
          <a:p>
            <a:pPr lvl="1">
              <a:spcBef>
                <a:spcPts val="1000"/>
              </a:spcBef>
            </a:pPr>
            <a:r>
              <a:rPr lang="en-US"/>
              <a:t>AT “assists” students in accomplishing tasks they might not otherwise accomplish</a:t>
            </a:r>
            <a:endParaRPr lang="en-US">
              <a:cs typeface="Calibri"/>
            </a:endParaRPr>
          </a:p>
        </p:txBody>
      </p:sp>
      <p:sp>
        <p:nvSpPr>
          <p:cNvPr id="4" name="Slide Number Placeholder 3"/>
          <p:cNvSpPr>
            <a:spLocks noGrp="1"/>
          </p:cNvSpPr>
          <p:nvPr>
            <p:ph type="sldNum" sz="quarter" idx="5"/>
          </p:nvPr>
        </p:nvSpPr>
        <p:spPr/>
        <p:txBody>
          <a:bodyPr/>
          <a:lstStyle/>
          <a:p>
            <a:fld id="{BA5D7A30-69CC-4362-A17D-D96DD6B0BF8D}" type="slidenum">
              <a:rPr lang="en-US"/>
              <a:t>9</a:t>
            </a:fld>
            <a:endParaRPr lang="en-US"/>
          </a:p>
        </p:txBody>
      </p:sp>
    </p:spTree>
    <p:extLst>
      <p:ext uri="{BB962C8B-B14F-4D97-AF65-F5344CB8AC3E}">
        <p14:creationId xmlns:p14="http://schemas.microsoft.com/office/powerpoint/2010/main" val="55019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1000"/>
              </a:spcBef>
              <a:buChar char="•"/>
            </a:pPr>
            <a:r>
              <a:rPr lang="en-US"/>
              <a:t>Timeframes for the functional assessment should be listed in the IEP</a:t>
            </a:r>
          </a:p>
          <a:p>
            <a:pPr lvl="1">
              <a:lnSpc>
                <a:spcPct val="90000"/>
              </a:lnSpc>
              <a:spcBef>
                <a:spcPts val="1000"/>
              </a:spcBef>
              <a:buChar char="•"/>
            </a:pPr>
            <a:r>
              <a:rPr lang="en-US"/>
              <a:t>IEPs should be revised to reflect outcomes </a:t>
            </a:r>
            <a:endParaRPr lang="en-US">
              <a:cs typeface="Calibri"/>
            </a:endParaRPr>
          </a:p>
        </p:txBody>
      </p:sp>
      <p:sp>
        <p:nvSpPr>
          <p:cNvPr id="4" name="Slide Number Placeholder 3"/>
          <p:cNvSpPr>
            <a:spLocks noGrp="1"/>
          </p:cNvSpPr>
          <p:nvPr>
            <p:ph type="sldNum" sz="quarter" idx="5"/>
          </p:nvPr>
        </p:nvSpPr>
        <p:spPr/>
        <p:txBody>
          <a:bodyPr/>
          <a:lstStyle/>
          <a:p>
            <a:fld id="{BA5D7A30-69CC-4362-A17D-D96DD6B0BF8D}" type="slidenum">
              <a:rPr lang="en-US"/>
              <a:t>11</a:t>
            </a:fld>
            <a:endParaRPr lang="en-US"/>
          </a:p>
        </p:txBody>
      </p:sp>
    </p:spTree>
    <p:extLst>
      <p:ext uri="{BB962C8B-B14F-4D97-AF65-F5344CB8AC3E}">
        <p14:creationId xmlns:p14="http://schemas.microsoft.com/office/powerpoint/2010/main" val="163983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AT tools are available at school sites to meet the needs of the students and site staff may have the knowledge required to make AT decisions and provide needed materials</a:t>
            </a:r>
          </a:p>
          <a:p>
            <a:endParaRPr lang="en-US">
              <a:cs typeface="Calibri"/>
            </a:endParaRPr>
          </a:p>
          <a:p>
            <a:r>
              <a:rPr lang="en-US"/>
              <a:t>AT is added as a “consult” so that an AT specialist can work with the site team to determine the scope of assistance needed and collaborate with staff and families to make on-going AT decisions.  This will include the evaluation.</a:t>
            </a:r>
          </a:p>
          <a:p>
            <a:endParaRPr lang="en-US">
              <a:cs typeface="Calibri"/>
            </a:endParaRPr>
          </a:p>
        </p:txBody>
      </p:sp>
      <p:sp>
        <p:nvSpPr>
          <p:cNvPr id="4" name="Slide Number Placeholder 3"/>
          <p:cNvSpPr>
            <a:spLocks noGrp="1"/>
          </p:cNvSpPr>
          <p:nvPr>
            <p:ph type="sldNum" sz="quarter" idx="5"/>
          </p:nvPr>
        </p:nvSpPr>
        <p:spPr/>
        <p:txBody>
          <a:bodyPr/>
          <a:lstStyle/>
          <a:p>
            <a:fld id="{BA5D7A30-69CC-4362-A17D-D96DD6B0BF8D}" type="slidenum">
              <a:rPr lang="en-US"/>
              <a:t>13</a:t>
            </a:fld>
            <a:endParaRPr lang="en-US"/>
          </a:p>
        </p:txBody>
      </p:sp>
    </p:spTree>
    <p:extLst>
      <p:ext uri="{BB962C8B-B14F-4D97-AF65-F5344CB8AC3E}">
        <p14:creationId xmlns:p14="http://schemas.microsoft.com/office/powerpoint/2010/main" val="284124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Qualifying for AT is different than OT and PT where they have to meet a certain criteria. </a:t>
            </a:r>
          </a:p>
        </p:txBody>
      </p:sp>
      <p:sp>
        <p:nvSpPr>
          <p:cNvPr id="4" name="Slide Number Placeholder 3"/>
          <p:cNvSpPr>
            <a:spLocks noGrp="1"/>
          </p:cNvSpPr>
          <p:nvPr>
            <p:ph type="sldNum" sz="quarter" idx="5"/>
          </p:nvPr>
        </p:nvSpPr>
        <p:spPr/>
        <p:txBody>
          <a:bodyPr/>
          <a:lstStyle/>
          <a:p>
            <a:fld id="{BA5D7A30-69CC-4362-A17D-D96DD6B0BF8D}" type="slidenum">
              <a:rPr lang="en-US"/>
              <a:t>14</a:t>
            </a:fld>
            <a:endParaRPr lang="en-US"/>
          </a:p>
        </p:txBody>
      </p:sp>
    </p:spTree>
    <p:extLst>
      <p:ext uri="{BB962C8B-B14F-4D97-AF65-F5344CB8AC3E}">
        <p14:creationId xmlns:p14="http://schemas.microsoft.com/office/powerpoint/2010/main" val="405592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000"/>
              </a:spcBef>
              <a:buChar char="•"/>
            </a:pPr>
            <a:r>
              <a:rPr lang="en-US"/>
              <a:t>Assistance may include:</a:t>
            </a:r>
          </a:p>
          <a:p>
            <a:pPr lvl="2">
              <a:spcBef>
                <a:spcPts val="1000"/>
              </a:spcBef>
              <a:buChar char="•"/>
            </a:pPr>
            <a:r>
              <a:rPr lang="en-US"/>
              <a:t>Guidance in the AT consideration process </a:t>
            </a:r>
          </a:p>
          <a:p>
            <a:pPr lvl="2">
              <a:spcBef>
                <a:spcPts val="1000"/>
              </a:spcBef>
              <a:buChar char="•"/>
            </a:pPr>
            <a:r>
              <a:rPr lang="en-US"/>
              <a:t>Support for IEP teams to assess the functional needs of students related to AT</a:t>
            </a:r>
          </a:p>
          <a:p>
            <a:pPr lvl="2">
              <a:spcBef>
                <a:spcPts val="1000"/>
              </a:spcBef>
              <a:buChar char="•"/>
            </a:pPr>
            <a:r>
              <a:rPr lang="en-US"/>
              <a:t>Selecting, procuring, designing, adapting, maintaining, customizing, or repairing AT tools ranging from no-tech to high-tech</a:t>
            </a:r>
          </a:p>
          <a:p>
            <a:pPr lvl="2">
              <a:spcBef>
                <a:spcPts val="1000"/>
              </a:spcBef>
              <a:buChar char="•"/>
            </a:pPr>
            <a:r>
              <a:rPr lang="en-US"/>
              <a:t>Coordinating with teachers, therapists, other professionals, or agencies regarding assistive technology devices and services</a:t>
            </a:r>
          </a:p>
          <a:p>
            <a:pPr lvl="2">
              <a:spcBef>
                <a:spcPts val="1000"/>
              </a:spcBef>
              <a:buChar char="•"/>
            </a:pPr>
            <a:r>
              <a:rPr lang="en-US"/>
              <a:t>Training and technical assistance for staff, students, and families </a:t>
            </a:r>
          </a:p>
          <a:p>
            <a:pPr lvl="2">
              <a:spcBef>
                <a:spcPts val="1000"/>
              </a:spcBef>
              <a:buChar char="•"/>
            </a:pPr>
            <a:r>
              <a:rPr lang="en-US"/>
              <a:t>Guidance for writing AT into IEPs</a:t>
            </a:r>
          </a:p>
          <a:p>
            <a:pPr marL="285750" indent="-285750">
              <a:spcBef>
                <a:spcPts val="1000"/>
              </a:spcBef>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BA5D7A30-69CC-4362-A17D-D96DD6B0BF8D}" type="slidenum">
              <a:rPr lang="en-US"/>
              <a:t>18</a:t>
            </a:fld>
            <a:endParaRPr lang="en-US"/>
          </a:p>
        </p:txBody>
      </p:sp>
    </p:spTree>
    <p:extLst>
      <p:ext uri="{BB962C8B-B14F-4D97-AF65-F5344CB8AC3E}">
        <p14:creationId xmlns:p14="http://schemas.microsoft.com/office/powerpoint/2010/main" val="43745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27819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ACD244-051E-4CF5-AA00-7A13EBD61779}"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49796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22683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61602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519817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73439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339067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241973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75671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75416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786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870225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46320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70768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7940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864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072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7702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12241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27329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97368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2/26/2021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841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82061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ACD244-051E-4CF5-AA00-7A13EBD61779}"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5356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ACD244-051E-4CF5-AA00-7A13EBD61779}"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25915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76470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20406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6ACD244-051E-4CF5-AA00-7A13EBD61779}" type="datetimeFigureOut">
              <a:rPr lang="en-US" smtClean="0"/>
              <a:t>2/26/2021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1089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ACD244-051E-4CF5-AA00-7A13EBD61779}"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92948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ACD244-051E-4CF5-AA00-7A13EBD61779}" type="datetimeFigureOut">
              <a:rPr lang="en-US" smtClean="0"/>
              <a:t>2/26/2021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B957543-3870-492A-8425-1E9915895B03}" type="slidenum">
              <a:rPr lang="en-US" smtClean="0"/>
              <a:t>‹#›</a:t>
            </a:fld>
            <a:endParaRPr lang="en-US"/>
          </a:p>
        </p:txBody>
      </p:sp>
    </p:spTree>
    <p:extLst>
      <p:ext uri="{BB962C8B-B14F-4D97-AF65-F5344CB8AC3E}">
        <p14:creationId xmlns:p14="http://schemas.microsoft.com/office/powerpoint/2010/main" val="13486434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2/26/2021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622377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dea.ed.gov/explore/view"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sz="5000">
                <a:solidFill>
                  <a:srgbClr val="EBEBEB"/>
                </a:solidFill>
              </a:rPr>
              <a:t>Writing Assistive Technology (AT) in the IEP: A brief guide</a:t>
            </a:r>
          </a:p>
        </p:txBody>
      </p:sp>
      <p:sp>
        <p:nvSpPr>
          <p:cNvPr id="3" name="Subtitle 2"/>
          <p:cNvSpPr>
            <a:spLocks noGrp="1"/>
          </p:cNvSpPr>
          <p:nvPr>
            <p:ph type="subTitle" idx="1"/>
          </p:nvPr>
        </p:nvSpPr>
        <p:spPr>
          <a:xfrm>
            <a:off x="4872012" y="4777380"/>
            <a:ext cx="5222326" cy="861420"/>
          </a:xfrm>
        </p:spPr>
        <p:txBody>
          <a:bodyPr>
            <a:normAutofit/>
          </a:bodyPr>
          <a:lstStyle/>
          <a:p>
            <a:r>
              <a:rPr lang="en-US" dirty="0">
                <a:solidFill>
                  <a:schemeClr val="tx2">
                    <a:lumMod val="40000"/>
                    <a:lumOff val="60000"/>
                  </a:schemeClr>
                </a:solidFill>
              </a:rPr>
              <a:t>Washoe County School District </a:t>
            </a:r>
          </a:p>
          <a:p>
            <a:r>
              <a:rPr lang="en-US" dirty="0">
                <a:solidFill>
                  <a:schemeClr val="tx2">
                    <a:lumMod val="40000"/>
                    <a:lumOff val="60000"/>
                  </a:schemeClr>
                </a:solidFill>
              </a:rPr>
              <a:t>AT Team</a:t>
            </a:r>
          </a:p>
          <a:p>
            <a:endParaRPr lang="en-US" dirty="0">
              <a:solidFill>
                <a:schemeClr val="tx2">
                  <a:lumMod val="40000"/>
                  <a:lumOff val="60000"/>
                </a:schemeClr>
              </a:solidFill>
            </a:endParaRPr>
          </a:p>
        </p:txBody>
      </p:sp>
      <p:sp>
        <p:nvSpPr>
          <p:cNvPr id="410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Rectangle 76">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098" name="Picture 2" descr="student using assistive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40" y="2430973"/>
            <a:ext cx="2936836" cy="2224653"/>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439D5E-87D1-4120-81C5-B655A27E45ED}"/>
              </a:ext>
            </a:extLst>
          </p:cNvPr>
          <p:cNvSpPr txBox="1"/>
          <p:nvPr/>
        </p:nvSpPr>
        <p:spPr>
          <a:xfrm>
            <a:off x="4699818" y="5633883"/>
            <a:ext cx="2743200"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solidFill>
                  <a:schemeClr val="bg1"/>
                </a:solidFill>
              </a:rPr>
              <a:t>Revised February, 2021</a:t>
            </a:r>
          </a:p>
        </p:txBody>
      </p:sp>
    </p:spTree>
    <p:extLst>
      <p:ext uri="{BB962C8B-B14F-4D97-AF65-F5344CB8AC3E}">
        <p14:creationId xmlns:p14="http://schemas.microsoft.com/office/powerpoint/2010/main" val="53350013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 including a description of AT</a:t>
            </a:r>
          </a:p>
        </p:txBody>
      </p:sp>
      <p:sp>
        <p:nvSpPr>
          <p:cNvPr id="3" name="Content Placeholder 2"/>
          <p:cNvSpPr>
            <a:spLocks noGrp="1"/>
          </p:cNvSpPr>
          <p:nvPr>
            <p:ph idx="1"/>
          </p:nvPr>
        </p:nvSpPr>
        <p:spPr>
          <a:xfrm>
            <a:off x="1103312" y="1607705"/>
            <a:ext cx="8946541" cy="4640694"/>
          </a:xfrm>
        </p:spPr>
        <p:txBody>
          <a:bodyPr vert="horz" lIns="91440" tIns="45720" rIns="91440" bIns="45720" rtlCol="0" anchor="t">
            <a:normAutofit/>
          </a:bodyPr>
          <a:lstStyle/>
          <a:p>
            <a:pPr marL="0" indent="0">
              <a:buNone/>
            </a:pPr>
            <a:endParaRPr lang="en-US"/>
          </a:p>
          <a:p>
            <a:pPr>
              <a:buClr>
                <a:srgbClr val="8AD0D6"/>
              </a:buClr>
            </a:pPr>
            <a:r>
              <a:rPr lang="en-US">
                <a:ea typeface="+mj-lt"/>
                <a:cs typeface="+mj-lt"/>
              </a:rPr>
              <a:t>By the next annual IEP meeting, given a variety of grade level texts  read aloud/listening, Johnny will identify and match four characters to the correct setting/story using visuals and/or voice output communication device with at least 2 details (visuals/words/actions) about the characters to 80% accuracy on 4 out of 5 trials. (4.RL.3)</a:t>
            </a:r>
            <a:endParaRPr lang="en-US"/>
          </a:p>
          <a:p>
            <a:pPr>
              <a:buClr>
                <a:srgbClr val="1E5155">
                  <a:lumMod val="40000"/>
                  <a:lumOff val="60000"/>
                </a:srgbClr>
              </a:buClr>
            </a:pPr>
            <a:endParaRPr lang="en-US"/>
          </a:p>
          <a:p>
            <a:pPr>
              <a:buClr>
                <a:srgbClr val="8AD0D6"/>
              </a:buClr>
            </a:pPr>
            <a:r>
              <a:rPr lang="en-US">
                <a:ea typeface="+mj-lt"/>
                <a:cs typeface="+mj-lt"/>
              </a:rPr>
              <a:t>By the next annual IEP meeting, given a variety of grade level texts  read aloud/listening and a word processor, Johnny will write a two-paragraph essay, including introduction, 2 supporting details, and conclusion with an 80% accuracy on 4 out of 5 trials. (4.RL.3)</a:t>
            </a:r>
            <a:endParaRPr lang="en-US"/>
          </a:p>
          <a:p>
            <a:pPr>
              <a:buClr>
                <a:srgbClr val="1E5155">
                  <a:lumMod val="40000"/>
                  <a:lumOff val="60000"/>
                </a:srgbClr>
              </a:buClr>
            </a:pPr>
            <a:endParaRPr lang="en-US"/>
          </a:p>
        </p:txBody>
      </p:sp>
    </p:spTree>
    <p:extLst>
      <p:ext uri="{BB962C8B-B14F-4D97-AF65-F5344CB8AC3E}">
        <p14:creationId xmlns:p14="http://schemas.microsoft.com/office/powerpoint/2010/main" val="102967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0" y="629266"/>
            <a:ext cx="6188190" cy="1622321"/>
          </a:xfrm>
        </p:spPr>
        <p:txBody>
          <a:bodyPr>
            <a:normAutofit/>
          </a:bodyPr>
          <a:lstStyle/>
          <a:p>
            <a:r>
              <a:rPr lang="en-US">
                <a:solidFill>
                  <a:srgbClr val="EBEBEB"/>
                </a:solidFill>
              </a:rPr>
              <a:t>Supplementary Aides and Services	</a:t>
            </a:r>
          </a:p>
        </p:txBody>
      </p:sp>
      <p:sp>
        <p:nvSpPr>
          <p:cNvPr id="3" name="Content Placeholder 2"/>
          <p:cNvSpPr>
            <a:spLocks noGrp="1"/>
          </p:cNvSpPr>
          <p:nvPr>
            <p:ph idx="1"/>
          </p:nvPr>
        </p:nvSpPr>
        <p:spPr>
          <a:xfrm>
            <a:off x="648930" y="2438400"/>
            <a:ext cx="6728962" cy="4141838"/>
          </a:xfrm>
        </p:spPr>
        <p:txBody>
          <a:bodyPr vert="horz" lIns="91440" tIns="45720" rIns="91440" bIns="45720" rtlCol="0" anchor="t">
            <a:noAutofit/>
          </a:bodyPr>
          <a:lstStyle/>
          <a:p>
            <a:pPr>
              <a:lnSpc>
                <a:spcPct val="90000"/>
              </a:lnSpc>
            </a:pPr>
            <a:r>
              <a:rPr lang="en-US">
                <a:solidFill>
                  <a:srgbClr val="FFFFFF"/>
                </a:solidFill>
              </a:rPr>
              <a:t>Assistive technology tools that have been deemed necessary should be described in the modification, accommodations, and supports</a:t>
            </a:r>
          </a:p>
          <a:p>
            <a:pPr>
              <a:lnSpc>
                <a:spcPct val="90000"/>
              </a:lnSpc>
            </a:pPr>
            <a:r>
              <a:rPr lang="en-US">
                <a:solidFill>
                  <a:srgbClr val="FFFFFF"/>
                </a:solidFill>
              </a:rPr>
              <a:t>IEP teams should utilize descriptions of devices, include specific necessary features, rather than brand names</a:t>
            </a:r>
          </a:p>
          <a:p>
            <a:pPr>
              <a:lnSpc>
                <a:spcPct val="90000"/>
              </a:lnSpc>
            </a:pPr>
            <a:r>
              <a:rPr lang="en-US">
                <a:solidFill>
                  <a:srgbClr val="FFFFFF"/>
                </a:solidFill>
              </a:rPr>
              <a:t>If teams identify particular devices through the AT consideration process that are appropriate for functional use assessment in the customary environment (I.e.: classroom), they may be listed in Supplementary Aides and services </a:t>
            </a: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2" name="Picture 2" descr="http://www.parentingnh.com/images/cache/cache_3/cache_7/cache_2/iStock_000011854743_Full-b08c1273.jpeg?ver=1442346675&amp;aspectratio=0.8"/>
          <p:cNvPicPr>
            <a:picLocks noChangeAspect="1" noChangeArrowheads="1"/>
          </p:cNvPicPr>
          <p:nvPr/>
        </p:nvPicPr>
        <p:blipFill rotWithShape="1">
          <a:blip r:embed="rId4">
            <a:extLst>
              <a:ext uri="{28A0092B-C50C-407E-A947-70E740481C1C}">
                <a14:useLocalDpi xmlns:a14="http://schemas.microsoft.com/office/drawing/2010/main" val="0"/>
              </a:ext>
            </a:extLst>
          </a:blip>
          <a:srcRect r="9535"/>
          <a:stretch/>
        </p:blipFill>
        <p:spPr bwMode="auto">
          <a:xfrm>
            <a:off x="7462691" y="1"/>
            <a:ext cx="4729729"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6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Descriptions of AT Supports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926788"/>
              </p:ext>
            </p:extLst>
          </p:nvPr>
        </p:nvGraphicFramePr>
        <p:xfrm>
          <a:off x="1103313" y="1632876"/>
          <a:ext cx="9302553" cy="3108960"/>
        </p:xfrm>
        <a:graphic>
          <a:graphicData uri="http://schemas.openxmlformats.org/drawingml/2006/table">
            <a:tbl>
              <a:tblPr firstRow="1" bandRow="1">
                <a:tableStyleId>{5C22544A-7EE6-4342-B048-85BDC9FD1C3A}</a:tableStyleId>
              </a:tblPr>
              <a:tblGrid>
                <a:gridCol w="2205355">
                  <a:extLst>
                    <a:ext uri="{9D8B030D-6E8A-4147-A177-3AD203B41FA5}">
                      <a16:colId xmlns:a16="http://schemas.microsoft.com/office/drawing/2014/main" val="3561082695"/>
                    </a:ext>
                  </a:extLst>
                </a:gridCol>
                <a:gridCol w="3518338">
                  <a:extLst>
                    <a:ext uri="{9D8B030D-6E8A-4147-A177-3AD203B41FA5}">
                      <a16:colId xmlns:a16="http://schemas.microsoft.com/office/drawing/2014/main" val="187860319"/>
                    </a:ext>
                  </a:extLst>
                </a:gridCol>
                <a:gridCol w="3578860">
                  <a:extLst>
                    <a:ext uri="{9D8B030D-6E8A-4147-A177-3AD203B41FA5}">
                      <a16:colId xmlns:a16="http://schemas.microsoft.com/office/drawing/2014/main" val="3648939655"/>
                    </a:ext>
                  </a:extLst>
                </a:gridCol>
              </a:tblGrid>
              <a:tr h="0">
                <a:tc>
                  <a:txBody>
                    <a:bodyPr/>
                    <a:lstStyle/>
                    <a:p>
                      <a:r>
                        <a:rPr lang="en-US"/>
                        <a:t>Content Area</a:t>
                      </a:r>
                    </a:p>
                  </a:txBody>
                  <a:tcPr/>
                </a:tc>
                <a:tc>
                  <a:txBody>
                    <a:bodyPr/>
                    <a:lstStyle/>
                    <a:p>
                      <a:r>
                        <a:rPr lang="en-US" dirty="0"/>
                        <a:t>Name</a:t>
                      </a:r>
                      <a:r>
                        <a:rPr lang="en-US" baseline="0" dirty="0"/>
                        <a:t> of Selected Support</a:t>
                      </a:r>
                      <a:endParaRPr lang="en-US" dirty="0"/>
                    </a:p>
                  </a:txBody>
                  <a:tcPr/>
                </a:tc>
                <a:tc>
                  <a:txBody>
                    <a:bodyPr/>
                    <a:lstStyle/>
                    <a:p>
                      <a:r>
                        <a:rPr lang="en-US" baseline="0"/>
                        <a:t>Examples for writing IEPs:</a:t>
                      </a:r>
                      <a:endParaRPr lang="en-US"/>
                    </a:p>
                  </a:txBody>
                  <a:tcPr/>
                </a:tc>
                <a:extLst>
                  <a:ext uri="{0D108BD9-81ED-4DB2-BD59-A6C34878D82A}">
                    <a16:rowId xmlns:a16="http://schemas.microsoft.com/office/drawing/2014/main" val="2330158213"/>
                  </a:ext>
                </a:extLst>
              </a:tr>
              <a:tr h="1068166">
                <a:tc>
                  <a:txBody>
                    <a:bodyPr/>
                    <a:lstStyle/>
                    <a:p>
                      <a:r>
                        <a:rPr lang="en-US"/>
                        <a:t>Written Expression</a:t>
                      </a:r>
                    </a:p>
                  </a:txBody>
                  <a:tcPr/>
                </a:tc>
                <a:tc>
                  <a:txBody>
                    <a:bodyPr/>
                    <a:lstStyle/>
                    <a:p>
                      <a:r>
                        <a:rPr lang="en-US" dirty="0" err="1"/>
                        <a:t>Co:Writer</a:t>
                      </a:r>
                      <a:r>
                        <a:rPr lang="en-US" dirty="0"/>
                        <a:t>-</a:t>
                      </a:r>
                      <a:r>
                        <a:rPr lang="en-US" baseline="0" dirty="0"/>
                        <a:t> </a:t>
                      </a:r>
                      <a:r>
                        <a:rPr lang="en-US" dirty="0"/>
                        <a:t>Word prediction </a:t>
                      </a:r>
                    </a:p>
                  </a:txBody>
                  <a:tcPr/>
                </a:tc>
                <a:tc>
                  <a:txBody>
                    <a:bodyPr/>
                    <a:lstStyle/>
                    <a:p>
                      <a:r>
                        <a:rPr lang="en-US"/>
                        <a:t>Software supports for writing. Word processing with word prediction for writing assignments</a:t>
                      </a:r>
                    </a:p>
                  </a:txBody>
                  <a:tcPr/>
                </a:tc>
                <a:extLst>
                  <a:ext uri="{0D108BD9-81ED-4DB2-BD59-A6C34878D82A}">
                    <a16:rowId xmlns:a16="http://schemas.microsoft.com/office/drawing/2014/main" val="1103256238"/>
                  </a:ext>
                </a:extLst>
              </a:tr>
              <a:tr h="821666">
                <a:tc>
                  <a:txBody>
                    <a:bodyPr/>
                    <a:lstStyle/>
                    <a:p>
                      <a:r>
                        <a:rPr lang="en-US"/>
                        <a:t>Reading</a:t>
                      </a:r>
                    </a:p>
                  </a:txBody>
                  <a:tcPr/>
                </a:tc>
                <a:tc>
                  <a:txBody>
                    <a:bodyPr/>
                    <a:lstStyle/>
                    <a:p>
                      <a:r>
                        <a:rPr lang="en-US" dirty="0" err="1"/>
                        <a:t>Bookshare</a:t>
                      </a:r>
                      <a:r>
                        <a:rPr lang="en-US" dirty="0"/>
                        <a:t>- Digital text</a:t>
                      </a:r>
                    </a:p>
                  </a:txBody>
                  <a:tcPr/>
                </a:tc>
                <a:tc>
                  <a:txBody>
                    <a:bodyPr/>
                    <a:lstStyle/>
                    <a:p>
                      <a:r>
                        <a:rPr lang="en-US"/>
                        <a:t>Accessible Educational Material- Electronic Text with Text-to-speech</a:t>
                      </a:r>
                    </a:p>
                  </a:txBody>
                  <a:tcPr/>
                </a:tc>
                <a:extLst>
                  <a:ext uri="{0D108BD9-81ED-4DB2-BD59-A6C34878D82A}">
                    <a16:rowId xmlns:a16="http://schemas.microsoft.com/office/drawing/2014/main" val="88025160"/>
                  </a:ext>
                </a:extLst>
              </a:tr>
              <a:tr h="575166">
                <a:tc>
                  <a:txBody>
                    <a:bodyPr/>
                    <a:lstStyle/>
                    <a:p>
                      <a:r>
                        <a:rPr lang="en-US" dirty="0"/>
                        <a:t>Communication</a:t>
                      </a:r>
                    </a:p>
                  </a:txBody>
                  <a:tcPr/>
                </a:tc>
                <a:tc>
                  <a:txBody>
                    <a:bodyPr/>
                    <a:lstStyle/>
                    <a:p>
                      <a:r>
                        <a:rPr lang="en-US"/>
                        <a:t>iPad</a:t>
                      </a:r>
                      <a:r>
                        <a:rPr lang="en-US" baseline="0"/>
                        <a:t> with Proloqou2Go app</a:t>
                      </a:r>
                      <a:endParaRPr lang="en-US"/>
                    </a:p>
                  </a:txBody>
                  <a:tcPr/>
                </a:tc>
                <a:tc>
                  <a:txBody>
                    <a:bodyPr/>
                    <a:lstStyle/>
                    <a:p>
                      <a:r>
                        <a:rPr lang="en-US" dirty="0"/>
                        <a:t>Dynamic display voice output communication device</a:t>
                      </a:r>
                    </a:p>
                  </a:txBody>
                  <a:tcPr/>
                </a:tc>
                <a:extLst>
                  <a:ext uri="{0D108BD9-81ED-4DB2-BD59-A6C34878D82A}">
                    <a16:rowId xmlns:a16="http://schemas.microsoft.com/office/drawing/2014/main" val="1328567410"/>
                  </a:ext>
                </a:extLst>
              </a:tr>
            </a:tbl>
          </a:graphicData>
        </a:graphic>
      </p:graphicFrame>
    </p:spTree>
    <p:extLst>
      <p:ext uri="{BB962C8B-B14F-4D97-AF65-F5344CB8AC3E}">
        <p14:creationId xmlns:p14="http://schemas.microsoft.com/office/powerpoint/2010/main" val="309444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95" y="172302"/>
            <a:ext cx="9404723" cy="1400530"/>
          </a:xfrm>
        </p:spPr>
        <p:txBody>
          <a:bodyPr/>
          <a:lstStyle/>
          <a:p>
            <a:r>
              <a:rPr lang="en-US"/>
              <a:t>Related Services	</a:t>
            </a:r>
          </a:p>
        </p:txBody>
      </p:sp>
      <p:sp>
        <p:nvSpPr>
          <p:cNvPr id="3" name="Content Placeholder 2"/>
          <p:cNvSpPr>
            <a:spLocks noGrp="1"/>
          </p:cNvSpPr>
          <p:nvPr>
            <p:ph idx="1"/>
          </p:nvPr>
        </p:nvSpPr>
        <p:spPr>
          <a:xfrm>
            <a:off x="600687" y="1090143"/>
            <a:ext cx="9345232" cy="5201322"/>
          </a:xfrm>
        </p:spPr>
        <p:txBody>
          <a:bodyPr vert="horz" lIns="91440" tIns="45720" rIns="91440" bIns="45720" rtlCol="0" anchor="t">
            <a:normAutofit/>
          </a:bodyPr>
          <a:lstStyle/>
          <a:p>
            <a:r>
              <a:rPr lang="en-US" sz="2400"/>
              <a:t>A variety of staff members support students in the selection and use of AT devices</a:t>
            </a:r>
          </a:p>
          <a:p>
            <a:r>
              <a:rPr lang="en-US" sz="2400"/>
              <a:t>Not all students who require AT devices require “Assistive Technology” as a related service in their IEP</a:t>
            </a:r>
          </a:p>
          <a:p>
            <a:r>
              <a:rPr lang="en-US" sz="2400"/>
              <a:t>Many related service providers such as OT, PT, Vision, and audiology also provide AT in addition to AT Specialists from the AT team</a:t>
            </a:r>
          </a:p>
          <a:p>
            <a:r>
              <a:rPr lang="en-US" sz="2400" b="1" i="1"/>
              <a:t>Adding “Assistive Technology” as a related service is only necessary when an IEP team requires the support of an AT Specialist to help with decision making, securing additional materials, or receiving specialized training</a:t>
            </a:r>
          </a:p>
          <a:p>
            <a:pPr lvl="1"/>
            <a:endParaRPr lang="en-US" sz="2000"/>
          </a:p>
          <a:p>
            <a:pPr lvl="2"/>
            <a:endParaRPr lang="en-US" sz="1800"/>
          </a:p>
        </p:txBody>
      </p:sp>
      <p:pic>
        <p:nvPicPr>
          <p:cNvPr id="6146" name="Picture 2" descr="Four colored puzzle pieces almost 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120" y="1705843"/>
            <a:ext cx="1936578" cy="145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7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97DE0-0DC4-437D-BCBE-A9613070B8FA}"/>
              </a:ext>
            </a:extLst>
          </p:cNvPr>
          <p:cNvSpPr>
            <a:spLocks noGrp="1"/>
          </p:cNvSpPr>
          <p:nvPr>
            <p:ph type="title"/>
          </p:nvPr>
        </p:nvSpPr>
        <p:spPr>
          <a:xfrm>
            <a:off x="5411931" y="452718"/>
            <a:ext cx="4638903" cy="1400530"/>
          </a:xfrm>
        </p:spPr>
        <p:txBody>
          <a:bodyPr>
            <a:normAutofit/>
          </a:bodyPr>
          <a:lstStyle/>
          <a:p>
            <a:r>
              <a:rPr lang="en-US"/>
              <a:t>Types of Service....</a:t>
            </a:r>
          </a:p>
        </p:txBody>
      </p:sp>
      <p:sp>
        <p:nvSpPr>
          <p:cNvPr id="1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Red question mark, representation of human figure with finger on cheek">
            <a:extLst>
              <a:ext uri="{FF2B5EF4-FFF2-40B4-BE49-F238E27FC236}">
                <a16:creationId xmlns:a16="http://schemas.microsoft.com/office/drawing/2014/main" id="{76B2D929-4D0B-4C3A-8C95-A91F4DE8E3EE}"/>
              </a:ext>
            </a:extLst>
          </p:cNvPr>
          <p:cNvPicPr>
            <a:picLocks noChangeAspect="1"/>
          </p:cNvPicPr>
          <p:nvPr/>
        </p:nvPicPr>
        <p:blipFill rotWithShape="1">
          <a:blip r:embed="rId4"/>
          <a:srcRect l="6139" r="21346"/>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8" name="Rectangle 1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22CB27F-19BF-471A-BE18-B0E297873F4D}"/>
              </a:ext>
            </a:extLst>
          </p:cNvPr>
          <p:cNvSpPr>
            <a:spLocks noGrp="1"/>
          </p:cNvSpPr>
          <p:nvPr>
            <p:ph idx="1"/>
          </p:nvPr>
        </p:nvSpPr>
        <p:spPr>
          <a:xfrm>
            <a:off x="5410950" y="2052918"/>
            <a:ext cx="4638903" cy="4195481"/>
          </a:xfrm>
        </p:spPr>
        <p:txBody>
          <a:bodyPr vert="horz" lIns="91440" tIns="45720" rIns="91440" bIns="45720" rtlCol="0">
            <a:normAutofit/>
          </a:bodyPr>
          <a:lstStyle/>
          <a:p>
            <a:r>
              <a:rPr lang="en-US"/>
              <a:t>There are four choices for service delivery</a:t>
            </a:r>
          </a:p>
          <a:p>
            <a:pPr lvl="1">
              <a:buClr>
                <a:srgbClr val="8AD0D6"/>
              </a:buClr>
            </a:pPr>
            <a:r>
              <a:rPr lang="en-US"/>
              <a:t>Support</a:t>
            </a:r>
          </a:p>
          <a:p>
            <a:pPr lvl="1">
              <a:buClr>
                <a:srgbClr val="8AD0D6"/>
              </a:buClr>
            </a:pPr>
            <a:r>
              <a:rPr lang="en-US"/>
              <a:t>Direct</a:t>
            </a:r>
          </a:p>
          <a:p>
            <a:pPr lvl="1">
              <a:buClr>
                <a:srgbClr val="8AD0D6"/>
              </a:buClr>
            </a:pPr>
            <a:r>
              <a:rPr lang="en-US"/>
              <a:t>Consult</a:t>
            </a:r>
          </a:p>
          <a:p>
            <a:pPr lvl="1">
              <a:buClr>
                <a:srgbClr val="8AD0D6"/>
              </a:buClr>
            </a:pPr>
            <a:r>
              <a:rPr lang="en-US"/>
              <a:t>Assessment</a:t>
            </a:r>
          </a:p>
          <a:p>
            <a:pPr lvl="1">
              <a:buClr>
                <a:srgbClr val="8AD0D6"/>
              </a:buClr>
            </a:pPr>
            <a:endParaRPr lang="en-US"/>
          </a:p>
          <a:p>
            <a:pPr lvl="1">
              <a:buClr>
                <a:srgbClr val="8AD0D6"/>
              </a:buClr>
            </a:pPr>
            <a:r>
              <a:rPr lang="en-US"/>
              <a:t>Note:  All students who have an IEP or 504 qualify for AT</a:t>
            </a:r>
          </a:p>
          <a:p>
            <a:pPr lvl="1">
              <a:buClr>
                <a:srgbClr val="8AD0D6"/>
              </a:buClr>
            </a:pPr>
            <a:r>
              <a:rPr lang="en-US"/>
              <a:t>Type of service delivery is a team decision</a:t>
            </a:r>
          </a:p>
          <a:p>
            <a:pPr lvl="1">
              <a:buClr>
                <a:srgbClr val="8AD0D6"/>
              </a:buClr>
            </a:pPr>
            <a:endParaRPr lang="en-US"/>
          </a:p>
        </p:txBody>
      </p:sp>
    </p:spTree>
    <p:extLst>
      <p:ext uri="{BB962C8B-B14F-4D97-AF65-F5344CB8AC3E}">
        <p14:creationId xmlns:p14="http://schemas.microsoft.com/office/powerpoint/2010/main" val="211698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Accelify</a:t>
            </a:r>
            <a:r>
              <a:rPr lang="en-US"/>
              <a:t>…</a:t>
            </a:r>
          </a:p>
        </p:txBody>
      </p:sp>
      <p:pic>
        <p:nvPicPr>
          <p:cNvPr id="4" name="Content Placeholder 3"/>
          <p:cNvPicPr>
            <a:picLocks noGrp="1" noChangeAspect="1"/>
          </p:cNvPicPr>
          <p:nvPr>
            <p:ph idx="1"/>
          </p:nvPr>
        </p:nvPicPr>
        <p:blipFill>
          <a:blip r:embed="rId2"/>
          <a:stretch>
            <a:fillRect/>
          </a:stretch>
        </p:blipFill>
        <p:spPr>
          <a:xfrm>
            <a:off x="1166159" y="4203765"/>
            <a:ext cx="3436881" cy="916502"/>
          </a:xfrm>
          <a:prstGeom prst="rect">
            <a:avLst/>
          </a:prstGeom>
        </p:spPr>
      </p:pic>
      <p:sp>
        <p:nvSpPr>
          <p:cNvPr id="5" name="TextBox 4"/>
          <p:cNvSpPr txBox="1"/>
          <p:nvPr/>
        </p:nvSpPr>
        <p:spPr>
          <a:xfrm>
            <a:off x="1093078" y="1991984"/>
            <a:ext cx="4761184" cy="369332"/>
          </a:xfrm>
          <a:prstGeom prst="rect">
            <a:avLst/>
          </a:prstGeom>
          <a:noFill/>
        </p:spPr>
        <p:txBody>
          <a:bodyPr wrap="square" rtlCol="0">
            <a:spAutoFit/>
          </a:bodyPr>
          <a:lstStyle/>
          <a:p>
            <a:r>
              <a:rPr lang="en-US" err="1"/>
              <a:t>Accelify</a:t>
            </a:r>
            <a:r>
              <a:rPr lang="en-US"/>
              <a:t> example:</a:t>
            </a:r>
          </a:p>
        </p:txBody>
      </p:sp>
      <p:pic>
        <p:nvPicPr>
          <p:cNvPr id="6" name="Picture 5" descr="Excerpt from IEP in columns&#10;Heading:  Washoe County School District&#10;Individualized Educational Program (IEP)&#10;Related Services&#10;First column:  PEN&#10;Second column: Related Service, Type and/or Description&#10;Third column: Beginning and Ending Dates  Start-End&#10;Fourth column:  Frequency of Services&#10;Fifth column:  Location of Services&#10;New row:&#10;First column: Functional Academics&#10;Second column: Assistive Technology&#10;Third column: Consultation in Assistive Technology for Curriculum and Learning"/>
          <p:cNvPicPr>
            <a:picLocks noChangeAspect="1"/>
          </p:cNvPicPr>
          <p:nvPr/>
        </p:nvPicPr>
        <p:blipFill>
          <a:blip r:embed="rId3"/>
          <a:stretch>
            <a:fillRect/>
          </a:stretch>
        </p:blipFill>
        <p:spPr>
          <a:xfrm>
            <a:off x="1093078" y="2455172"/>
            <a:ext cx="7019925" cy="1628775"/>
          </a:xfrm>
          <a:prstGeom prst="rect">
            <a:avLst/>
          </a:prstGeom>
        </p:spPr>
      </p:pic>
      <p:sp>
        <p:nvSpPr>
          <p:cNvPr id="8" name="TextBox 7"/>
          <p:cNvSpPr txBox="1"/>
          <p:nvPr/>
        </p:nvSpPr>
        <p:spPr>
          <a:xfrm>
            <a:off x="5348472" y="5193939"/>
            <a:ext cx="4162097" cy="646331"/>
          </a:xfrm>
          <a:prstGeom prst="rect">
            <a:avLst/>
          </a:prstGeom>
          <a:noFill/>
        </p:spPr>
        <p:txBody>
          <a:bodyPr wrap="square" lIns="91440" tIns="45720" rIns="91440" bIns="45720" rtlCol="0" anchor="t">
            <a:spAutoFit/>
          </a:bodyPr>
          <a:lstStyle/>
          <a:p>
            <a:r>
              <a:rPr lang="en-US"/>
              <a:t>During writing assignments</a:t>
            </a:r>
          </a:p>
          <a:p>
            <a:r>
              <a:rPr lang="en-US"/>
              <a:t>During class participation activities</a:t>
            </a:r>
          </a:p>
        </p:txBody>
      </p:sp>
      <p:sp>
        <p:nvSpPr>
          <p:cNvPr id="9" name="Down Arrow 8"/>
          <p:cNvSpPr/>
          <p:nvPr/>
        </p:nvSpPr>
        <p:spPr>
          <a:xfrm>
            <a:off x="5948855" y="4428368"/>
            <a:ext cx="367862" cy="626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713185" y="4904904"/>
            <a:ext cx="441435" cy="578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40220" y="5583947"/>
            <a:ext cx="3541986" cy="1200329"/>
          </a:xfrm>
          <a:prstGeom prst="rect">
            <a:avLst/>
          </a:prstGeom>
          <a:noFill/>
        </p:spPr>
        <p:txBody>
          <a:bodyPr wrap="square" rtlCol="0">
            <a:spAutoFit/>
          </a:bodyPr>
          <a:lstStyle/>
          <a:p>
            <a:r>
              <a:rPr lang="en-US"/>
              <a:t>Example: PEN will be specific to student and student may have more than one PEN for AT</a:t>
            </a:r>
          </a:p>
        </p:txBody>
      </p:sp>
    </p:spTree>
    <p:extLst>
      <p:ext uri="{BB962C8B-B14F-4D97-AF65-F5344CB8AC3E}">
        <p14:creationId xmlns:p14="http://schemas.microsoft.com/office/powerpoint/2010/main" val="162023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 Will the student require AT as a related service?</a:t>
            </a:r>
          </a:p>
        </p:txBody>
      </p:sp>
      <p:sp>
        <p:nvSpPr>
          <p:cNvPr id="3" name="Content Placeholder 2"/>
          <p:cNvSpPr>
            <a:spLocks noGrp="1"/>
          </p:cNvSpPr>
          <p:nvPr>
            <p:ph idx="1"/>
          </p:nvPr>
        </p:nvSpPr>
        <p:spPr/>
        <p:txBody>
          <a:bodyPr>
            <a:normAutofit fontScale="92500" lnSpcReduction="10000"/>
          </a:bodyPr>
          <a:lstStyle/>
          <a:p>
            <a:r>
              <a:rPr lang="en-US"/>
              <a:t>Johnny Jim is in the 5</a:t>
            </a:r>
            <a:r>
              <a:rPr lang="en-US" baseline="30000"/>
              <a:t>th</a:t>
            </a:r>
            <a:r>
              <a:rPr lang="en-US"/>
              <a:t> grade and struggles with anything that involves paper/pencil activities and completing assignments.  His school has a portable computer for every student.  The team has decided to modify Johnny Jim’s assignments so he can use the portable computer for all his work.</a:t>
            </a:r>
          </a:p>
          <a:p>
            <a:endParaRPr lang="en-US"/>
          </a:p>
          <a:p>
            <a:r>
              <a:rPr lang="en-US"/>
              <a:t>Consideration of Special Factors – Check “yes” and make sure to make a statement of the AT in the IEP</a:t>
            </a:r>
          </a:p>
          <a:p>
            <a:endParaRPr lang="en-US"/>
          </a:p>
          <a:p>
            <a:endParaRPr lang="en-US"/>
          </a:p>
          <a:p>
            <a:r>
              <a:rPr lang="en-US"/>
              <a:t>Related Service – not required as school can meet the needs of the student</a:t>
            </a:r>
            <a:br>
              <a:rPr lang="en-US"/>
            </a:b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590" y="6067399"/>
            <a:ext cx="9240540" cy="181000"/>
          </a:xfrm>
          <a:prstGeom prst="rect">
            <a:avLst/>
          </a:prstGeom>
        </p:spPr>
      </p:pic>
      <p:pic>
        <p:nvPicPr>
          <p:cNvPr id="4" name="Picture 3"/>
          <p:cNvPicPr>
            <a:picLocks noChangeAspect="1"/>
          </p:cNvPicPr>
          <p:nvPr/>
        </p:nvPicPr>
        <p:blipFill>
          <a:blip r:embed="rId3"/>
          <a:stretch>
            <a:fillRect/>
          </a:stretch>
        </p:blipFill>
        <p:spPr>
          <a:xfrm>
            <a:off x="2192228" y="4578569"/>
            <a:ext cx="6924675" cy="685800"/>
          </a:xfrm>
          <a:prstGeom prst="rect">
            <a:avLst/>
          </a:prstGeom>
        </p:spPr>
      </p:pic>
    </p:spTree>
    <p:extLst>
      <p:ext uri="{BB962C8B-B14F-4D97-AF65-F5344CB8AC3E}">
        <p14:creationId xmlns:p14="http://schemas.microsoft.com/office/powerpoint/2010/main" val="173846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 Will the student require AT as a related service?</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a:ea typeface="+mj-lt"/>
                <a:cs typeface="+mj-lt"/>
              </a:rPr>
              <a:t>By the next annual IEP meeting, given a variety of grade level texts  read aloud/listening, Johnny will identify and match four characters to the correct setting/story using visuals and/or voice output communication device with at least 2 details (visuals/words/actions) about the characters to 80% accuracy on 4 out of 5 trials. (4.RL.3)</a:t>
            </a:r>
          </a:p>
          <a:p>
            <a:pPr marL="0" indent="0">
              <a:buClr>
                <a:srgbClr val="8AD0D6"/>
              </a:buClr>
              <a:buNone/>
            </a:pPr>
            <a:endParaRPr lang="en-US"/>
          </a:p>
          <a:p>
            <a:r>
              <a:rPr lang="en-US"/>
              <a:t>Consideration of Special Factors – Check “yes” and make sure the </a:t>
            </a:r>
            <a:r>
              <a:rPr lang="en-US" u="sng"/>
              <a:t>need for AT </a:t>
            </a:r>
            <a:r>
              <a:rPr lang="en-US"/>
              <a:t>is reflected in Present Levels</a:t>
            </a:r>
          </a:p>
          <a:p>
            <a:endParaRPr lang="en-US"/>
          </a:p>
          <a:p>
            <a:endParaRPr lang="en-US"/>
          </a:p>
          <a:p>
            <a:r>
              <a:rPr lang="en-US"/>
              <a:t>Related Service – add AT and make a referral to the AT team</a:t>
            </a:r>
            <a:br>
              <a:rPr lang="en-US"/>
            </a:br>
            <a:endParaRPr lang="en-US"/>
          </a:p>
        </p:txBody>
      </p:sp>
      <p:pic>
        <p:nvPicPr>
          <p:cNvPr id="5" name="Picture 4" descr="Excerpt from IEP: 2. Does the student require assistive technology devices and services?&#10;If Yes, IEP committee must consider the following (check box if IEP committee considered the item)&#10;(Checked box) Addressed in IEP&#10;(unchecked box): No&#10;(Checked box): Y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666" y="4882505"/>
            <a:ext cx="9183382" cy="495369"/>
          </a:xfrm>
          <a:prstGeom prst="rect">
            <a:avLst/>
          </a:prstGeom>
        </p:spPr>
      </p:pic>
      <p:pic>
        <p:nvPicPr>
          <p:cNvPr id="4" name="Picture 3" descr="Excerpt from IEP&#10;First column: (Checked box) Assistive Technology&#10;Second column: C- (for consult)&#10;Third column: date range&#10;Fourth column: Special Education S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666" y="6032155"/>
            <a:ext cx="9202434" cy="171474"/>
          </a:xfrm>
          <a:prstGeom prst="rect">
            <a:avLst/>
          </a:prstGeom>
        </p:spPr>
      </p:pic>
    </p:spTree>
    <p:extLst>
      <p:ext uri="{BB962C8B-B14F-4D97-AF65-F5344CB8AC3E}">
        <p14:creationId xmlns:p14="http://schemas.microsoft.com/office/powerpoint/2010/main" val="420984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WCSD AT Team is here to help (if you need it)!</a:t>
            </a:r>
          </a:p>
        </p:txBody>
      </p:sp>
      <p:sp>
        <p:nvSpPr>
          <p:cNvPr id="3" name="Content Placeholder 2"/>
          <p:cNvSpPr>
            <a:spLocks noGrp="1"/>
          </p:cNvSpPr>
          <p:nvPr>
            <p:ph idx="1"/>
          </p:nvPr>
        </p:nvSpPr>
        <p:spPr>
          <a:xfrm>
            <a:off x="1103312" y="2085278"/>
            <a:ext cx="7505429" cy="4667016"/>
          </a:xfrm>
        </p:spPr>
        <p:txBody>
          <a:bodyPr vert="horz" lIns="91440" tIns="45720" rIns="91440" bIns="45720" rtlCol="0" anchor="t">
            <a:normAutofit/>
          </a:bodyPr>
          <a:lstStyle/>
          <a:p>
            <a:endParaRPr lang="en-US" sz="2400"/>
          </a:p>
          <a:p>
            <a:pPr lvl="0">
              <a:buClr>
                <a:srgbClr val="8AD0D6"/>
              </a:buClr>
            </a:pPr>
            <a:r>
              <a:rPr lang="en-US" sz="2400"/>
              <a:t>The Assistive Technology (AT) Team </a:t>
            </a:r>
            <a:r>
              <a:rPr lang="en-US" sz="2400" u="sng"/>
              <a:t>assists IEP teams </a:t>
            </a:r>
            <a:r>
              <a:rPr lang="en-US" sz="2400"/>
              <a:t>in making AT decisions and acquiring needed resources, materials, and training that may not be available at school sites</a:t>
            </a:r>
          </a:p>
          <a:p>
            <a:endParaRPr lang="en-US"/>
          </a:p>
        </p:txBody>
      </p:sp>
      <p:sp>
        <p:nvSpPr>
          <p:cNvPr id="4" name="AutoShape 2" descr="Image result fo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kingofwallpapers.com/help/help-00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9012204" y="2464418"/>
            <a:ext cx="2596563" cy="2760159"/>
          </a:xfrm>
          <a:prstGeom prst="rect">
            <a:avLst/>
          </a:prstGeom>
        </p:spPr>
      </p:pic>
    </p:spTree>
    <p:extLst>
      <p:ext uri="{BB962C8B-B14F-4D97-AF65-F5344CB8AC3E}">
        <p14:creationId xmlns:p14="http://schemas.microsoft.com/office/powerpoint/2010/main" val="91299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Making Good AT Decisions	</a:t>
            </a:r>
          </a:p>
        </p:txBody>
      </p:sp>
      <p:sp>
        <p:nvSpPr>
          <p:cNvPr id="3" name="Content Placeholder 2"/>
          <p:cNvSpPr>
            <a:spLocks noGrp="1"/>
          </p:cNvSpPr>
          <p:nvPr>
            <p:ph idx="1"/>
          </p:nvPr>
        </p:nvSpPr>
        <p:spPr>
          <a:xfrm>
            <a:off x="467692" y="1381016"/>
            <a:ext cx="8946541" cy="4195481"/>
          </a:xfrm>
        </p:spPr>
        <p:txBody>
          <a:bodyPr/>
          <a:lstStyle/>
          <a:p>
            <a:r>
              <a:rPr lang="en-US"/>
              <a:t>Students needs are fluid and ever changing </a:t>
            </a:r>
          </a:p>
          <a:p>
            <a:pPr marL="0" indent="0">
              <a:buNone/>
            </a:pPr>
            <a:endParaRPr lang="en-US"/>
          </a:p>
          <a:p>
            <a:r>
              <a:rPr lang="en-US"/>
              <a:t>On-going, collaborative, functional, dynamic AT decisions made in the customary environment best supports student success</a:t>
            </a:r>
          </a:p>
          <a:p>
            <a:pPr marL="0" indent="0">
              <a:buNone/>
            </a:pPr>
            <a:endParaRPr lang="en-US"/>
          </a:p>
          <a:p>
            <a:r>
              <a:rPr lang="en-US"/>
              <a:t>School teams are critical to the success of student’s use of AT</a:t>
            </a:r>
          </a:p>
          <a:p>
            <a:pPr marL="0" indent="0">
              <a:buNone/>
            </a:pPr>
            <a:endParaRPr lang="en-US"/>
          </a:p>
          <a:p>
            <a:r>
              <a:rPr lang="en-US"/>
              <a:t>After all, AT is not just about technology – AT is about improving the lives of people with disabilities </a:t>
            </a:r>
          </a:p>
          <a:p>
            <a:pPr lvl="1"/>
            <a:r>
              <a:rPr lang="en-US" sz="2000"/>
              <a:t>And we do that together! </a:t>
            </a:r>
          </a:p>
        </p:txBody>
      </p:sp>
      <p:pic>
        <p:nvPicPr>
          <p:cNvPr id="4" name="Picture 3"/>
          <p:cNvPicPr>
            <a:picLocks noChangeAspect="1"/>
          </p:cNvPicPr>
          <p:nvPr/>
        </p:nvPicPr>
        <p:blipFill>
          <a:blip r:embed="rId2"/>
          <a:stretch>
            <a:fillRect/>
          </a:stretch>
        </p:blipFill>
        <p:spPr>
          <a:xfrm>
            <a:off x="8127528" y="4983337"/>
            <a:ext cx="3844649" cy="1874663"/>
          </a:xfrm>
          <a:prstGeom prst="rect">
            <a:avLst/>
          </a:prstGeom>
        </p:spPr>
      </p:pic>
    </p:spTree>
    <p:extLst>
      <p:ext uri="{BB962C8B-B14F-4D97-AF65-F5344CB8AC3E}">
        <p14:creationId xmlns:p14="http://schemas.microsoft.com/office/powerpoint/2010/main" val="288593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School districts must provide AT to students who require devices and services...</a:t>
            </a:r>
          </a:p>
        </p:txBody>
      </p:sp>
      <p:sp useBgFill="1">
        <p:nvSpPr>
          <p:cNvPr id="77" name="Freeform: Shape 76">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648931" y="2548281"/>
            <a:ext cx="7153602" cy="3658689"/>
          </a:xfrm>
        </p:spPr>
        <p:txBody>
          <a:bodyPr>
            <a:normAutofit/>
          </a:bodyPr>
          <a:lstStyle/>
          <a:p>
            <a:r>
              <a:rPr lang="en-US"/>
              <a:t>IDEA Section 300.105:</a:t>
            </a:r>
          </a:p>
          <a:p>
            <a:pPr lvl="1"/>
            <a:r>
              <a:rPr lang="en-US"/>
              <a:t>Each public agency shall ensure that assistive technology devices and assistive technology devices and services, or both, as those terms are defined in Sections 300.5 and 300.6, are made available to a child with a disability if required as a part of the child’s —</a:t>
            </a:r>
          </a:p>
          <a:p>
            <a:pPr lvl="2"/>
            <a:r>
              <a:rPr lang="en-US"/>
              <a:t>Special education under Section 300.36;</a:t>
            </a:r>
          </a:p>
          <a:p>
            <a:pPr lvl="2"/>
            <a:r>
              <a:rPr lang="en-US"/>
              <a:t>Related services under Section 300.34; or</a:t>
            </a:r>
          </a:p>
          <a:p>
            <a:pPr lvl="2"/>
            <a:r>
              <a:rPr lang="en-US"/>
              <a:t>Supplementary aids and services under Section 300.38 and 300.114(a)(2)(ii).</a:t>
            </a:r>
          </a:p>
          <a:p>
            <a:endParaRPr lang="en-US"/>
          </a:p>
        </p:txBody>
      </p:sp>
      <p:pic>
        <p:nvPicPr>
          <p:cNvPr id="2050" name="Picture 2" descr="A close up of a bus with a yellow sign that says Public Schools&#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872" y="3244244"/>
            <a:ext cx="3413671" cy="227009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5622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77" name="Freeform: Shape 7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026" name="Picture 2" descr="keyboard with colored keys spelling out Thanks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84" y="2736987"/>
            <a:ext cx="5451627" cy="328460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21089" y="2548281"/>
            <a:ext cx="5122606" cy="3658689"/>
          </a:xfrm>
        </p:spPr>
        <p:txBody>
          <a:bodyPr vert="horz" lIns="91440" tIns="45720" rIns="91440" bIns="45720" rtlCol="0" anchor="t">
            <a:normAutofit/>
          </a:bodyPr>
          <a:lstStyle/>
          <a:p>
            <a:pPr>
              <a:lnSpc>
                <a:spcPct val="90000"/>
              </a:lnSpc>
            </a:pPr>
            <a:r>
              <a:rPr lang="en-US" sz="1700"/>
              <a:t>Sources:</a:t>
            </a:r>
          </a:p>
          <a:p>
            <a:pPr lvl="1">
              <a:lnSpc>
                <a:spcPct val="90000"/>
              </a:lnSpc>
            </a:pPr>
            <a:r>
              <a:rPr lang="en-US" sz="1700"/>
              <a:t>U.S. Department of Education, Office of Special Education Programs’ (OSEP’s) IDEA website </a:t>
            </a:r>
            <a:r>
              <a:rPr lang="en-US" sz="1700" b="1">
                <a:hlinkClick r:id="rId3"/>
              </a:rPr>
              <a:t>http://idea.ed.gov/explore/view</a:t>
            </a:r>
            <a:endParaRPr lang="en-US" sz="1700" b="1"/>
          </a:p>
          <a:p>
            <a:pPr lvl="1">
              <a:lnSpc>
                <a:spcPct val="90000"/>
              </a:lnSpc>
            </a:pPr>
            <a:endParaRPr lang="en-US" sz="1700" b="1"/>
          </a:p>
          <a:p>
            <a:pPr lvl="1">
              <a:lnSpc>
                <a:spcPct val="90000"/>
              </a:lnSpc>
              <a:buClr>
                <a:srgbClr val="F7F7F7"/>
              </a:buClr>
            </a:pPr>
            <a:r>
              <a:rPr lang="en-US" sz="1700"/>
              <a:t>Engler, Teri. </a:t>
            </a:r>
            <a:r>
              <a:rPr lang="en-US" sz="1700" i="1"/>
              <a:t>Assistive technology in special education: identifying student needs, responding to parent requests, and other compliance issues</a:t>
            </a:r>
            <a:r>
              <a:rPr lang="en-US" sz="1700"/>
              <a:t>. Palm Beach Gardens, FL: LRP Publications, 2013. </a:t>
            </a:r>
          </a:p>
        </p:txBody>
      </p:sp>
    </p:spTree>
    <p:extLst>
      <p:ext uri="{BB962C8B-B14F-4D97-AF65-F5344CB8AC3E}">
        <p14:creationId xmlns:p14="http://schemas.microsoft.com/office/powerpoint/2010/main" val="365592182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31" name="Rectangle 74">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2"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IEP Teams must consider AT:</a:t>
            </a:r>
          </a:p>
        </p:txBody>
      </p:sp>
      <p:sp useBgFill="1">
        <p:nvSpPr>
          <p:cNvPr id="1033" name="Freeform: Shape 78">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648931" y="2548281"/>
            <a:ext cx="7153602" cy="3658689"/>
          </a:xfrm>
        </p:spPr>
        <p:txBody>
          <a:bodyPr vert="horz" lIns="91440" tIns="45720" rIns="91440" bIns="45720" rtlCol="0" anchor="t">
            <a:normAutofit/>
          </a:bodyPr>
          <a:lstStyle/>
          <a:p>
            <a:pPr>
              <a:lnSpc>
                <a:spcPct val="90000"/>
              </a:lnSpc>
            </a:pPr>
            <a:r>
              <a:rPr lang="en-US"/>
              <a:t>IDEA regulations part C: Sec. 300.346 Development, review, and revision of IEP:</a:t>
            </a:r>
          </a:p>
          <a:p>
            <a:pPr marL="0" indent="0">
              <a:lnSpc>
                <a:spcPct val="90000"/>
              </a:lnSpc>
              <a:buNone/>
            </a:pPr>
            <a:endParaRPr lang="en-US"/>
          </a:p>
          <a:p>
            <a:pPr lvl="1">
              <a:lnSpc>
                <a:spcPct val="90000"/>
              </a:lnSpc>
            </a:pPr>
            <a:r>
              <a:rPr lang="en-US" sz="2000"/>
              <a:t>“Consider whether the child requires assistive technology devices and services”  </a:t>
            </a:r>
          </a:p>
          <a:p>
            <a:pPr marL="457200" lvl="1" indent="0">
              <a:lnSpc>
                <a:spcPct val="90000"/>
              </a:lnSpc>
              <a:buNone/>
            </a:pPr>
            <a:endParaRPr lang="en-US" sz="2000"/>
          </a:p>
          <a:p>
            <a:pPr>
              <a:lnSpc>
                <a:spcPct val="90000"/>
              </a:lnSpc>
            </a:pPr>
            <a:r>
              <a:rPr lang="en-US"/>
              <a:t>AT must be considered for </a:t>
            </a:r>
            <a:r>
              <a:rPr lang="en-US" u="sng"/>
              <a:t>every</a:t>
            </a:r>
            <a:r>
              <a:rPr lang="en-US"/>
              <a:t> student with an IEP</a:t>
            </a:r>
          </a:p>
          <a:p>
            <a:pPr lvl="1">
              <a:lnSpc>
                <a:spcPct val="90000"/>
              </a:lnSpc>
            </a:pPr>
            <a:endParaRPr lang="en-US" sz="1500"/>
          </a:p>
          <a:p>
            <a:pPr>
              <a:lnSpc>
                <a:spcPct val="90000"/>
              </a:lnSpc>
            </a:pPr>
            <a:endParaRPr lang="en-US" sz="1500"/>
          </a:p>
          <a:p>
            <a:pPr>
              <a:lnSpc>
                <a:spcPct val="90000"/>
              </a:lnSpc>
            </a:pPr>
            <a:endParaRPr lang="en-US" sz="1500"/>
          </a:p>
        </p:txBody>
      </p:sp>
      <p:pic>
        <p:nvPicPr>
          <p:cNvPr id="1028" name="Picture 4" descr="Group of colored figures representing people in a hudd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872" y="2983952"/>
            <a:ext cx="3413671" cy="27906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1234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What are Assistive Technology devices and services?</a:t>
            </a:r>
          </a:p>
        </p:txBody>
      </p:sp>
      <p:sp>
        <p:nvSpPr>
          <p:cNvPr id="3" name="Content Placeholder 2"/>
          <p:cNvSpPr>
            <a:spLocks noGrp="1"/>
          </p:cNvSpPr>
          <p:nvPr>
            <p:ph idx="1"/>
          </p:nvPr>
        </p:nvSpPr>
        <p:spPr>
          <a:xfrm>
            <a:off x="408336" y="2115556"/>
            <a:ext cx="9059050" cy="4351338"/>
          </a:xfrm>
        </p:spPr>
        <p:txBody>
          <a:bodyPr vert="horz" lIns="91440" tIns="45720" rIns="91440" bIns="45720" rtlCol="0" anchor="t">
            <a:normAutofit/>
          </a:bodyPr>
          <a:lstStyle/>
          <a:p>
            <a:r>
              <a:rPr lang="en-US"/>
              <a:t> AT </a:t>
            </a:r>
            <a:r>
              <a:rPr lang="en-US" u="sng"/>
              <a:t>devices</a:t>
            </a:r>
            <a:r>
              <a:rPr lang="en-US"/>
              <a:t>, whether no-tech or high-tech, assist students in completing tasks they might not otherwise be able to complete and otherwise access their education</a:t>
            </a:r>
          </a:p>
          <a:p>
            <a:pPr marL="0" indent="0">
              <a:buNone/>
            </a:pPr>
            <a:endParaRPr lang="en-US"/>
          </a:p>
          <a:p>
            <a:r>
              <a:rPr lang="en-US"/>
              <a:t>AT </a:t>
            </a:r>
            <a:r>
              <a:rPr lang="en-US" u="sng"/>
              <a:t>services</a:t>
            </a:r>
            <a:r>
              <a:rPr lang="en-US"/>
              <a:t> are those that help students and teams select and utilize AT supports</a:t>
            </a:r>
          </a:p>
          <a:p>
            <a:pPr marL="457200" lvl="1" indent="0">
              <a:buNone/>
            </a:pPr>
            <a:endParaRPr lang="en-US"/>
          </a:p>
          <a:p>
            <a:r>
              <a:rPr lang="en-US"/>
              <a:t>AT devices and services are provided when necessary for a child to receive a Free and Appropriate Education (FAPE) and access the Least Restrictive Environment (LRE)</a:t>
            </a:r>
          </a:p>
          <a:p>
            <a:endParaRPr lang="en-US"/>
          </a:p>
        </p:txBody>
      </p:sp>
      <p:pic>
        <p:nvPicPr>
          <p:cNvPr id="4" name="Picture 2" descr="Black image with white writing stating: For people with disabilities, technology makes things easier. For people with disabilities, technology makes things poss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1128" y="233326"/>
            <a:ext cx="2493614" cy="2270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rot="3149513">
            <a:off x="10267276" y="2910669"/>
            <a:ext cx="1507635" cy="1289044"/>
          </a:xfrm>
          <a:prstGeom prst="rect">
            <a:avLst/>
          </a:prstGeom>
        </p:spPr>
      </p:pic>
      <p:pic>
        <p:nvPicPr>
          <p:cNvPr id="6" name="Picture 5"/>
          <p:cNvPicPr>
            <a:picLocks noChangeAspect="1"/>
          </p:cNvPicPr>
          <p:nvPr/>
        </p:nvPicPr>
        <p:blipFill>
          <a:blip r:embed="rId5"/>
          <a:stretch>
            <a:fillRect/>
          </a:stretch>
        </p:blipFill>
        <p:spPr>
          <a:xfrm rot="20711998">
            <a:off x="9742300" y="4935459"/>
            <a:ext cx="2057052" cy="1513076"/>
          </a:xfrm>
          <a:prstGeom prst="rect">
            <a:avLst/>
          </a:prstGeom>
        </p:spPr>
      </p:pic>
    </p:spTree>
    <p:extLst>
      <p:ext uri="{BB962C8B-B14F-4D97-AF65-F5344CB8AC3E}">
        <p14:creationId xmlns:p14="http://schemas.microsoft.com/office/powerpoint/2010/main" val="193184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AT in the IEP	</a:t>
            </a:r>
          </a:p>
        </p:txBody>
      </p:sp>
      <p:sp>
        <p:nvSpPr>
          <p:cNvPr id="3" name="Content Placeholder 2"/>
          <p:cNvSpPr>
            <a:spLocks noGrp="1"/>
          </p:cNvSpPr>
          <p:nvPr>
            <p:ph idx="1"/>
          </p:nvPr>
        </p:nvSpPr>
        <p:spPr/>
        <p:txBody>
          <a:bodyPr/>
          <a:lstStyle/>
          <a:p>
            <a:pPr lvl="1"/>
            <a:r>
              <a:rPr lang="en-US"/>
              <a:t>Present Levels of Performance </a:t>
            </a:r>
          </a:p>
          <a:p>
            <a:pPr lvl="1"/>
            <a:r>
              <a:rPr lang="en-US"/>
              <a:t>Consideration of Special Factors</a:t>
            </a:r>
          </a:p>
          <a:p>
            <a:pPr lvl="1"/>
            <a:r>
              <a:rPr lang="en-US"/>
              <a:t>Goals and Objectives</a:t>
            </a:r>
          </a:p>
          <a:p>
            <a:pPr lvl="1"/>
            <a:r>
              <a:rPr lang="en-US"/>
              <a:t>Supplementary Aides and Services</a:t>
            </a:r>
          </a:p>
          <a:p>
            <a:pPr lvl="1"/>
            <a:r>
              <a:rPr lang="en-US"/>
              <a:t>Related Services</a:t>
            </a:r>
          </a:p>
          <a:p>
            <a:endParaRPr lang="en-US"/>
          </a:p>
        </p:txBody>
      </p:sp>
      <p:pic>
        <p:nvPicPr>
          <p:cNvPr id="6146" name="Picture 2" descr="Image of paper and pen writing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083" y="3722221"/>
            <a:ext cx="2857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 Levels of Performance </a:t>
            </a:r>
          </a:p>
        </p:txBody>
      </p:sp>
      <p:sp>
        <p:nvSpPr>
          <p:cNvPr id="3" name="Content Placeholder 2"/>
          <p:cNvSpPr>
            <a:spLocks noGrp="1"/>
          </p:cNvSpPr>
          <p:nvPr>
            <p:ph idx="1"/>
          </p:nvPr>
        </p:nvSpPr>
        <p:spPr>
          <a:xfrm>
            <a:off x="646111" y="1649625"/>
            <a:ext cx="9713371" cy="4806932"/>
          </a:xfrm>
        </p:spPr>
        <p:txBody>
          <a:bodyPr vert="horz" lIns="91440" tIns="45720" rIns="91440" bIns="45720" rtlCol="0" anchor="t">
            <a:normAutofit/>
          </a:bodyPr>
          <a:lstStyle/>
          <a:p>
            <a:r>
              <a:rPr lang="en-US"/>
              <a:t>An IEP for a student requiring AT devices or services must include a statement about AT</a:t>
            </a:r>
          </a:p>
          <a:p>
            <a:pPr marL="0" indent="0">
              <a:buNone/>
            </a:pPr>
            <a:endParaRPr lang="en-US"/>
          </a:p>
          <a:p>
            <a:r>
              <a:rPr lang="en-US"/>
              <a:t>Present Levels should </a:t>
            </a:r>
            <a:r>
              <a:rPr lang="en-US" i="1">
                <a:solidFill>
                  <a:schemeClr val="accent1">
                    <a:lumMod val="60000"/>
                    <a:lumOff val="40000"/>
                  </a:schemeClr>
                </a:solidFill>
              </a:rPr>
              <a:t>describe the </a:t>
            </a:r>
            <a:r>
              <a:rPr lang="en-US" i="1" u="sng">
                <a:solidFill>
                  <a:schemeClr val="accent1">
                    <a:lumMod val="60000"/>
                    <a:lumOff val="40000"/>
                  </a:schemeClr>
                </a:solidFill>
              </a:rPr>
              <a:t>NEED</a:t>
            </a:r>
            <a:r>
              <a:rPr lang="en-US" i="1">
                <a:solidFill>
                  <a:schemeClr val="accent1">
                    <a:lumMod val="60000"/>
                    <a:lumOff val="40000"/>
                  </a:schemeClr>
                </a:solidFill>
              </a:rPr>
              <a:t> </a:t>
            </a:r>
            <a:r>
              <a:rPr lang="en-US"/>
              <a:t>for a device or a service in specific terms</a:t>
            </a:r>
          </a:p>
          <a:p>
            <a:endParaRPr lang="en-US"/>
          </a:p>
          <a:p>
            <a:r>
              <a:rPr lang="en-US">
                <a:solidFill>
                  <a:schemeClr val="accent1">
                    <a:lumMod val="60000"/>
                    <a:lumOff val="40000"/>
                  </a:schemeClr>
                </a:solidFill>
              </a:rPr>
              <a:t>Specific devices </a:t>
            </a:r>
            <a:r>
              <a:rPr lang="en-US"/>
              <a:t>(no tech to high tech) that address the needs of the student should be described in Present Levels, </a:t>
            </a:r>
            <a:r>
              <a:rPr lang="en-US" i="1">
                <a:solidFill>
                  <a:schemeClr val="accent1">
                    <a:lumMod val="60000"/>
                    <a:lumOff val="40000"/>
                  </a:schemeClr>
                </a:solidFill>
              </a:rPr>
              <a:t>once particular devices have been deemed appropriate and necessary</a:t>
            </a:r>
          </a:p>
          <a:p>
            <a:pPr lvl="2"/>
            <a:r>
              <a:rPr lang="en-US"/>
              <a:t> Focusing first on the </a:t>
            </a:r>
            <a:r>
              <a:rPr lang="en-US" u="sng"/>
              <a:t>needs</a:t>
            </a:r>
            <a:r>
              <a:rPr lang="en-US"/>
              <a:t> of a student rather than starting with a particular tool is best practice in AT decision making </a:t>
            </a:r>
          </a:p>
          <a:p>
            <a:pPr lvl="1"/>
            <a:r>
              <a:rPr lang="en-US"/>
              <a:t>Once a device is deemed necessary, the IEP should be revised to include a description of the device and its use in the Present Levels</a:t>
            </a:r>
          </a:p>
        </p:txBody>
      </p:sp>
    </p:spTree>
    <p:extLst>
      <p:ext uri="{BB962C8B-B14F-4D97-AF65-F5344CB8AC3E}">
        <p14:creationId xmlns:p14="http://schemas.microsoft.com/office/powerpoint/2010/main" val="229240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 Levels- an example of describing student need</a:t>
            </a:r>
          </a:p>
        </p:txBody>
      </p:sp>
      <p:sp>
        <p:nvSpPr>
          <p:cNvPr id="3" name="Content Placeholder 2"/>
          <p:cNvSpPr>
            <a:spLocks noGrp="1"/>
          </p:cNvSpPr>
          <p:nvPr>
            <p:ph idx="1"/>
          </p:nvPr>
        </p:nvSpPr>
        <p:spPr/>
        <p:txBody>
          <a:bodyPr vert="horz" lIns="91440" tIns="45720" rIns="91440" bIns="45720" rtlCol="0" anchor="t">
            <a:normAutofit/>
          </a:bodyPr>
          <a:lstStyle/>
          <a:p>
            <a:r>
              <a:rPr lang="en-US"/>
              <a:t>Betsy exhibits a severe expressive communication impairment.  She communicates with peers and adults using vocalizations, gestures, and a few single words.  The team is currently using picture supports to aid in communication with assistive technology. </a:t>
            </a:r>
          </a:p>
          <a:p>
            <a:endParaRPr lang="en-US"/>
          </a:p>
          <a:p>
            <a:r>
              <a:rPr lang="en-US"/>
              <a:t>Johnny Jim is a 5</a:t>
            </a:r>
            <a:r>
              <a:rPr lang="en-US" baseline="30000"/>
              <a:t>th</a:t>
            </a:r>
            <a:r>
              <a:rPr lang="en-US"/>
              <a:t> grade student demonstrating difficulty in the area of written expression. He requires access to word processing for all written assignments due to dysgraphia. Use of a portable computer for word processing is made available to him through the school site’s 1-to-1 technology program.</a:t>
            </a:r>
          </a:p>
          <a:p>
            <a:endParaRPr lang="en-US"/>
          </a:p>
          <a:p>
            <a:endParaRPr lang="en-US"/>
          </a:p>
          <a:p>
            <a:pPr lvl="1"/>
            <a:endParaRPr lang="en-US"/>
          </a:p>
          <a:p>
            <a:pPr lvl="1"/>
            <a:endParaRPr lang="en-US" i="1"/>
          </a:p>
          <a:p>
            <a:pPr marL="0" indent="0">
              <a:buNone/>
            </a:pPr>
            <a:endParaRPr lang="en-US"/>
          </a:p>
        </p:txBody>
      </p:sp>
    </p:spTree>
    <p:extLst>
      <p:ext uri="{BB962C8B-B14F-4D97-AF65-F5344CB8AC3E}">
        <p14:creationId xmlns:p14="http://schemas.microsoft.com/office/powerpoint/2010/main" val="26867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107" name="Freeform: Shape 79">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4108"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6111" y="452718"/>
            <a:ext cx="9404723" cy="1180711"/>
          </a:xfrm>
        </p:spPr>
        <p:txBody>
          <a:bodyPr>
            <a:normAutofit/>
          </a:bodyPr>
          <a:lstStyle/>
          <a:p>
            <a:r>
              <a:rPr lang="en-US"/>
              <a:t>Consideration of Special Factors	</a:t>
            </a:r>
          </a:p>
        </p:txBody>
      </p:sp>
      <p:sp>
        <p:nvSpPr>
          <p:cNvPr id="3" name="Content Placeholder 2"/>
          <p:cNvSpPr>
            <a:spLocks noGrp="1"/>
          </p:cNvSpPr>
          <p:nvPr>
            <p:ph idx="1"/>
          </p:nvPr>
        </p:nvSpPr>
        <p:spPr>
          <a:xfrm>
            <a:off x="643856" y="2413088"/>
            <a:ext cx="9979633" cy="3027583"/>
          </a:xfrm>
        </p:spPr>
        <p:txBody>
          <a:bodyPr vert="horz" lIns="91440" tIns="45720" rIns="91440" bIns="45720" rtlCol="0" anchor="t">
            <a:noAutofit/>
          </a:bodyPr>
          <a:lstStyle/>
          <a:p>
            <a:pPr>
              <a:lnSpc>
                <a:spcPct val="90000"/>
              </a:lnSpc>
            </a:pPr>
            <a:r>
              <a:rPr lang="en-US" sz="1600">
                <a:solidFill>
                  <a:schemeClr val="bg1"/>
                </a:solidFill>
              </a:rPr>
              <a:t>Special Factors (Question 2)  requires consideration of AT:</a:t>
            </a:r>
          </a:p>
          <a:p>
            <a:pPr>
              <a:lnSpc>
                <a:spcPct val="90000"/>
              </a:lnSpc>
            </a:pPr>
            <a:endParaRPr lang="en-US" sz="1600">
              <a:solidFill>
                <a:schemeClr val="bg1"/>
              </a:solidFill>
            </a:endParaRPr>
          </a:p>
          <a:p>
            <a:pPr lvl="1">
              <a:lnSpc>
                <a:spcPct val="90000"/>
              </a:lnSpc>
            </a:pPr>
            <a:r>
              <a:rPr lang="en-US" sz="1600">
                <a:solidFill>
                  <a:schemeClr val="bg1"/>
                </a:solidFill>
              </a:rPr>
              <a:t>Basic consideration questions:</a:t>
            </a:r>
          </a:p>
          <a:p>
            <a:pPr lvl="2">
              <a:lnSpc>
                <a:spcPct val="90000"/>
              </a:lnSpc>
            </a:pPr>
            <a:r>
              <a:rPr lang="en-US">
                <a:solidFill>
                  <a:schemeClr val="bg1"/>
                </a:solidFill>
              </a:rPr>
              <a:t>Can the student complete tasks and reach goals with the commonly available resources, tools, and accommodations at the school site?</a:t>
            </a:r>
          </a:p>
          <a:p>
            <a:pPr lvl="2">
              <a:lnSpc>
                <a:spcPct val="90000"/>
              </a:lnSpc>
            </a:pPr>
            <a:r>
              <a:rPr lang="en-US">
                <a:solidFill>
                  <a:schemeClr val="bg1"/>
                </a:solidFill>
              </a:rPr>
              <a:t>If the student may require AT, does the site team have the knowledge to make appropriate decisions and are the tools available at the school site? (AT needed – can be provided by school)</a:t>
            </a:r>
          </a:p>
          <a:p>
            <a:pPr lvl="2">
              <a:lnSpc>
                <a:spcPct val="90000"/>
              </a:lnSpc>
            </a:pPr>
            <a:r>
              <a:rPr lang="en-US">
                <a:solidFill>
                  <a:schemeClr val="bg1"/>
                </a:solidFill>
              </a:rPr>
              <a:t>Does the team need support with AT decision making and/or need access to tools not available the school? (AT needed – referral to AT team or other appropriate service provider such as audiology, vision, OT, PT)</a:t>
            </a:r>
          </a:p>
          <a:p>
            <a:pPr marL="457200" lvl="1" indent="0">
              <a:lnSpc>
                <a:spcPct val="90000"/>
              </a:lnSpc>
              <a:buNone/>
            </a:pPr>
            <a:endParaRPr lang="en-US" sz="1400">
              <a:solidFill>
                <a:schemeClr val="bg1"/>
              </a:solidFill>
            </a:endParaRPr>
          </a:p>
        </p:txBody>
      </p:sp>
      <p:pic>
        <p:nvPicPr>
          <p:cNvPr id="4102" name="Picture 6" descr="Cartoon male pointing to a lit lightbulb (ide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95865" y="2204152"/>
            <a:ext cx="1733038" cy="17330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652872" y="5812194"/>
            <a:ext cx="7973380" cy="919011"/>
          </a:xfrm>
          <a:prstGeom prst="rect">
            <a:avLst/>
          </a:prstGeom>
          <a:effectLst/>
        </p:spPr>
      </p:pic>
    </p:spTree>
    <p:extLst>
      <p:ext uri="{BB962C8B-B14F-4D97-AF65-F5344CB8AC3E}">
        <p14:creationId xmlns:p14="http://schemas.microsoft.com/office/powerpoint/2010/main" val="244214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Annual Goals and Objectives</a:t>
            </a:r>
          </a:p>
        </p:txBody>
      </p:sp>
      <p:sp>
        <p:nvSpPr>
          <p:cNvPr id="3" name="Content Placeholder 2"/>
          <p:cNvSpPr>
            <a:spLocks noGrp="1"/>
          </p:cNvSpPr>
          <p:nvPr>
            <p:ph idx="1"/>
          </p:nvPr>
        </p:nvSpPr>
        <p:spPr>
          <a:xfrm>
            <a:off x="1103312" y="2052918"/>
            <a:ext cx="8172251" cy="4195481"/>
          </a:xfrm>
        </p:spPr>
        <p:txBody>
          <a:bodyPr vert="horz" lIns="91440" tIns="45720" rIns="91440" bIns="45720" rtlCol="0" anchor="t">
            <a:normAutofit/>
          </a:bodyPr>
          <a:lstStyle/>
          <a:p>
            <a:r>
              <a:rPr lang="en-US"/>
              <a:t>AT </a:t>
            </a:r>
            <a:r>
              <a:rPr lang="en-US" b="1" i="1"/>
              <a:t>may</a:t>
            </a:r>
            <a:r>
              <a:rPr lang="en-US"/>
              <a:t> be included in goals and objectives where appropriate</a:t>
            </a:r>
          </a:p>
          <a:p>
            <a:r>
              <a:rPr lang="en-US"/>
              <a:t>Assistive technology is used to support students in reaching their goals and objectives</a:t>
            </a:r>
          </a:p>
          <a:p>
            <a:r>
              <a:rPr lang="en-US"/>
              <a:t>Teams should first develop goals for students, then add reference to any AT that may be necessary to achieve the goals</a:t>
            </a:r>
          </a:p>
          <a:p>
            <a:pPr lvl="1"/>
            <a:endParaRPr lang="en-US"/>
          </a:p>
        </p:txBody>
      </p:sp>
      <p:pic>
        <p:nvPicPr>
          <p:cNvPr id="3074" name="Picture 2" descr="Children&amp;#39;s blocks spelling out the word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450" y="1518760"/>
            <a:ext cx="2367776" cy="168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32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412D24"/>
      </a:dk2>
      <a:lt2>
        <a:srgbClr val="E8E2E8"/>
      </a:lt2>
      <a:accent1>
        <a:srgbClr val="23B921"/>
      </a:accent1>
      <a:accent2>
        <a:srgbClr val="5AB514"/>
      </a:accent2>
      <a:accent3>
        <a:srgbClr val="95AA1E"/>
      </a:accent3>
      <a:accent4>
        <a:srgbClr val="CB9A16"/>
      </a:accent4>
      <a:accent5>
        <a:srgbClr val="E76529"/>
      </a:accent5>
      <a:accent6>
        <a:srgbClr val="D5172A"/>
      </a:accent6>
      <a:hlink>
        <a:srgbClr val="B1743B"/>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A0818503FDD45BD82808B3C5B4A8C" ma:contentTypeVersion="12" ma:contentTypeDescription="Create a new document." ma:contentTypeScope="" ma:versionID="10ca82c4a8bbf2c3cc4d74ad103e9c14">
  <xsd:schema xmlns:xsd="http://www.w3.org/2001/XMLSchema" xmlns:xs="http://www.w3.org/2001/XMLSchema" xmlns:p="http://schemas.microsoft.com/office/2006/metadata/properties" xmlns:ns2="60b3afc2-7e9e-4e78-b43f-df045c0e6f5b" xmlns:ns3="62ff00dd-b7fc-401b-b639-17533f9b6787" targetNamespace="http://schemas.microsoft.com/office/2006/metadata/properties" ma:root="true" ma:fieldsID="83b4c321128891e29acfef40fc5a3bd3" ns2:_="" ns3:_="">
    <xsd:import namespace="60b3afc2-7e9e-4e78-b43f-df045c0e6f5b"/>
    <xsd:import namespace="62ff00dd-b7fc-401b-b639-17533f9b67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3afc2-7e9e-4e78-b43f-df045c0e6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ff00dd-b7fc-401b-b639-17533f9b678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ff00dd-b7fc-401b-b639-17533f9b6787">
      <UserInfo>
        <DisplayName>Whalley, Jennifer</DisplayName>
        <AccountId>13</AccountId>
        <AccountType/>
      </UserInfo>
      <UserInfo>
        <DisplayName>Echebarria, Elizabeth</DisplayName>
        <AccountId>10</AccountId>
        <AccountType/>
      </UserInfo>
      <UserInfo>
        <DisplayName>Miller, Jeana</DisplayName>
        <AccountId>27</AccountId>
        <AccountType/>
      </UserInfo>
    </SharedWithUsers>
  </documentManagement>
</p:properties>
</file>

<file path=customXml/itemProps1.xml><?xml version="1.0" encoding="utf-8"?>
<ds:datastoreItem xmlns:ds="http://schemas.openxmlformats.org/officeDocument/2006/customXml" ds:itemID="{6B81DDE3-E2A8-458F-89B9-20D15580BB66}">
  <ds:schemaRefs>
    <ds:schemaRef ds:uri="http://schemas.microsoft.com/sharepoint/v3/contenttype/forms"/>
  </ds:schemaRefs>
</ds:datastoreItem>
</file>

<file path=customXml/itemProps2.xml><?xml version="1.0" encoding="utf-8"?>
<ds:datastoreItem xmlns:ds="http://schemas.openxmlformats.org/officeDocument/2006/customXml" ds:itemID="{BA875052-74FA-4F76-874D-922B347817E7}">
  <ds:schemaRefs>
    <ds:schemaRef ds:uri="60b3afc2-7e9e-4e78-b43f-df045c0e6f5b"/>
    <ds:schemaRef ds:uri="62ff00dd-b7fc-401b-b639-17533f9b6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BEF3F0-38C0-4ACA-99F8-624036F5345A}">
  <ds:schemaRef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62ff00dd-b7fc-401b-b639-17533f9b6787"/>
    <ds:schemaRef ds:uri="60b3afc2-7e9e-4e78-b43f-df045c0e6f5b"/>
  </ds:schemaRefs>
</ds:datastoreItem>
</file>

<file path=docProps/app.xml><?xml version="1.0" encoding="utf-8"?>
<Properties xmlns="http://schemas.openxmlformats.org/officeDocument/2006/extended-properties" xmlns:vt="http://schemas.openxmlformats.org/officeDocument/2006/docPropsVTypes">
  <Template>Ion</Template>
  <TotalTime>63</TotalTime>
  <Words>912</Words>
  <Application>Microsoft Office PowerPoint</Application>
  <PresentationFormat>Widescreen</PresentationFormat>
  <Paragraphs>162</Paragraphs>
  <Slides>20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Century Gothic</vt:lpstr>
      <vt:lpstr>Elephant</vt:lpstr>
      <vt:lpstr>Wingdings 3</vt:lpstr>
      <vt:lpstr>Ion</vt:lpstr>
      <vt:lpstr>BrushVTI</vt:lpstr>
      <vt:lpstr>Writing Assistive Technology (AT) in the IEP: A brief guide</vt:lpstr>
      <vt:lpstr>School districts must provide AT to students who require devices and services...</vt:lpstr>
      <vt:lpstr>IEP Teams must consider AT:</vt:lpstr>
      <vt:lpstr>What are Assistive Technology devices and services?</vt:lpstr>
      <vt:lpstr>Writing AT in the IEP </vt:lpstr>
      <vt:lpstr>Present Levels of Performance </vt:lpstr>
      <vt:lpstr>Present Levels- an example of describing student need</vt:lpstr>
      <vt:lpstr>Consideration of Special Factors </vt:lpstr>
      <vt:lpstr>Annual Goals and Objectives</vt:lpstr>
      <vt:lpstr>Goal- including a description of AT</vt:lpstr>
      <vt:lpstr>Supplementary Aides and Services </vt:lpstr>
      <vt:lpstr>Descriptions of AT Supports</vt:lpstr>
      <vt:lpstr>Related Services </vt:lpstr>
      <vt:lpstr>Types of Service....</vt:lpstr>
      <vt:lpstr>Accelify…</vt:lpstr>
      <vt:lpstr>Scenario- Will the student require AT as a related service?</vt:lpstr>
      <vt:lpstr>Scenario- Will the student require AT as a related service?</vt:lpstr>
      <vt:lpstr>The WCSD AT Team is here to help (if you need it)!</vt:lpstr>
      <vt:lpstr>Making Good AT Decisions </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(AT) in the IEP: A brief guide</dc:title>
  <dc:creator>Huddleston, Keri</dc:creator>
  <cp:lastModifiedBy>Robbin Dunn</cp:lastModifiedBy>
  <cp:revision>6</cp:revision>
  <dcterms:created xsi:type="dcterms:W3CDTF">2016-12-02T20:37:08Z</dcterms:created>
  <dcterms:modified xsi:type="dcterms:W3CDTF">2021-02-26T18:35:49Z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0x010100A1EA0818503FDD45BD82808B3C5B4A8C</vt:lpwstr>
  </property>
</Properties>
</file>